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1828800" cy="1371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146304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200" b="1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Solve</a:t>
            </a:r>
            <a:endParaRPr lang="en-US" sz="7200" dirty="0"/>
          </a:p>
        </p:txBody>
      </p:sp>
      <p:sp>
        <p:nvSpPr>
          <p:cNvPr id="5" name="Text 3"/>
          <p:cNvSpPr/>
          <p:nvPr/>
        </p:nvSpPr>
        <p:spPr>
          <a:xfrm>
            <a:off x="457200" y="2194560"/>
            <a:ext cx="3657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2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Lab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457200" y="32004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Enterprise IT Solutions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57200" y="361188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7556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 ·  Data  ·  Automation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15200" y="4663440"/>
            <a:ext cx="1371600" cy="13716"/>
          </a:xfrm>
          <a:prstGeom prst="rect">
            <a:avLst/>
          </a:prstGeom>
          <a:solidFill>
            <a:srgbClr val="0EA5E9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200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뉴스 수집 자동화 플랫폼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기반 뉴스 큐레이션 및 자동 게시 시스템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097280"/>
            <a:ext cx="411480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097280"/>
            <a:ext cx="36576" cy="82296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7" name="Text 5"/>
          <p:cNvSpPr/>
          <p:nvPr/>
        </p:nvSpPr>
        <p:spPr>
          <a:xfrm>
            <a:off x="594360" y="1188720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D97706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Challenge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594360" y="141732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매일 쏟아지는 방대한 뉴스 중 투자 및 정책 결정에 직결되는 핵심 정보 선별 과정에서 막대한 인적 리소스 소모와 저작권 리스크 발생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457200" y="2011680"/>
            <a:ext cx="41148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94360" y="21031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Operational Pipeline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94360" y="2468880"/>
            <a:ext cx="320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01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960120" y="2468880"/>
            <a:ext cx="1371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Data Collection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2377440" y="2487168"/>
            <a:ext cx="640080" cy="201168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377440" y="2487168"/>
            <a:ext cx="640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Naver API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960120" y="2724912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공식 Naver Search API 활용으로 저작권 리스크 원천 차단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594360" y="3063240"/>
            <a:ext cx="320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02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960120" y="3063240"/>
            <a:ext cx="1371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Processing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2377440" y="3081528"/>
            <a:ext cx="640080" cy="201168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377440" y="3081528"/>
            <a:ext cx="640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Make + LLM</a:t>
            </a:r>
            <a:endParaRPr lang="en-US" sz="700" dirty="0"/>
          </a:p>
        </p:txBody>
      </p:sp>
      <p:sp>
        <p:nvSpPr>
          <p:cNvPr id="20" name="Text 18"/>
          <p:cNvSpPr/>
          <p:nvPr/>
        </p:nvSpPr>
        <p:spPr>
          <a:xfrm>
            <a:off x="960120" y="3319272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핵심 키워드 기반 필터링 후 AI가 3줄 요약 자동 생성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594360" y="3657600"/>
            <a:ext cx="320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03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960120" y="3657600"/>
            <a:ext cx="1371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Auto Publishing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2377440" y="3675888"/>
            <a:ext cx="640080" cy="201168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377440" y="3675888"/>
            <a:ext cx="640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GAS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960120" y="3913632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Google Apps Script 기반 포털에 실시간 업데이트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457200" y="438912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Tech Stack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457200" y="4617720"/>
            <a:ext cx="12801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57200" y="461772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Naver Search API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1828800" y="4617720"/>
            <a:ext cx="12801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828800" y="461772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Make (Integromat)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3200400" y="4617720"/>
            <a:ext cx="12801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200400" y="461772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Google Apps Script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4754880" y="320040"/>
            <a:ext cx="4114800" cy="461772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34" name="Image 0" descr="/mnt/user-data/uploads/6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365760"/>
            <a:ext cx="402336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16459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Contact Us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solvelab.dev@gmail.com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474720" y="2834640"/>
            <a:ext cx="2194560" cy="411480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6" name="Text 4"/>
          <p:cNvSpPr/>
          <p:nvPr/>
        </p:nvSpPr>
        <p:spPr>
          <a:xfrm>
            <a:off x="3474720" y="2834640"/>
            <a:ext cx="21945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blog.solvelab.kr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657600" y="4114800"/>
            <a:ext cx="1828800" cy="13716"/>
          </a:xfrm>
          <a:prstGeom prst="rect">
            <a:avLst/>
          </a:prstGeom>
          <a:solidFill>
            <a:srgbClr val="475569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200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About SolveLab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7724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믿을 수 있는 가장 확실한 개발 파트너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기획부터 배포, 유지보수까지 — End-to-End 서비스로 비즈니스 문제를 해결합니다.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2057400" cy="33375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55448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8" name="Text 6"/>
          <p:cNvSpPr/>
          <p:nvPr/>
        </p:nvSpPr>
        <p:spPr>
          <a:xfrm>
            <a:off x="566928" y="166420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01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66928" y="19659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MVP 턴키 개발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66928" y="233172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1" name="Text 9"/>
          <p:cNvSpPr/>
          <p:nvPr/>
        </p:nvSpPr>
        <p:spPr>
          <a:xfrm>
            <a:off x="566928" y="2423160"/>
            <a:ext cx="1828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아이디어만 있으면 됩니다. 기획부터 디자인, 개발, 배포까지 전 과정을 책임집니다.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48640" y="3611880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640" y="3611880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풀스택 개발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548640" y="3904488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3904488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UI/UX 디자인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48640" y="4197096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4197096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하이브리드 앱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548640" y="4489704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8640" y="4489704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SaaS 구축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2633472" y="1554480"/>
            <a:ext cx="2057400" cy="33375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2633472" y="155448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22" name="Text 20"/>
          <p:cNvSpPr/>
          <p:nvPr/>
        </p:nvSpPr>
        <p:spPr>
          <a:xfrm>
            <a:off x="2743200" y="166420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02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2743200" y="19659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비즈니스 플랫폼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2743200" y="233172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25" name="Text 23"/>
          <p:cNvSpPr/>
          <p:nvPr/>
        </p:nvSpPr>
        <p:spPr>
          <a:xfrm>
            <a:off x="2743200" y="2423160"/>
            <a:ext cx="1828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기업의 성장을 돕는 웹 플랫폼을 구축합니다. 비즈니스 목적에 맞는 최적의 시스템을 제공합니다.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2724912" y="3611880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724912" y="3611880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기업 홈페이지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724912" y="3904488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724912" y="3904488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인트라넷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2724912" y="4197096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2724912" y="4197096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Admin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2724912" y="4489704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2724912" y="4489704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커머스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4809744" y="1554480"/>
            <a:ext cx="2057400" cy="33375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809744" y="155448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36" name="Text 34"/>
          <p:cNvSpPr/>
          <p:nvPr/>
        </p:nvSpPr>
        <p:spPr>
          <a:xfrm>
            <a:off x="4919472" y="166420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03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919472" y="19659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데이터 &amp; AI</a:t>
            </a:r>
            <a:endParaRPr lang="en-US" sz="1300" dirty="0"/>
          </a:p>
        </p:txBody>
      </p:sp>
      <p:sp>
        <p:nvSpPr>
          <p:cNvPr id="38" name="Shape 36"/>
          <p:cNvSpPr/>
          <p:nvPr/>
        </p:nvSpPr>
        <p:spPr>
          <a:xfrm>
            <a:off x="4919472" y="233172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39" name="Text 37"/>
          <p:cNvSpPr/>
          <p:nvPr/>
        </p:nvSpPr>
        <p:spPr>
          <a:xfrm>
            <a:off x="4919472" y="2423160"/>
            <a:ext cx="1828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데이터 수집부터 활용까지 지원합니다. AI 기능 연동을 통해 업무를 효율화합니다.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901184" y="3611880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901184" y="3611880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웹 크롤링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4901184" y="3904488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901184" y="3904488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데이터 시각화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4901184" y="4197096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901184" y="4197096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업무 자동화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4901184" y="4489704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01184" y="4489704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챗봇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6986016" y="1554480"/>
            <a:ext cx="2057400" cy="33375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986016" y="155448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50" name="Text 48"/>
          <p:cNvSpPr/>
          <p:nvPr/>
        </p:nvSpPr>
        <p:spPr>
          <a:xfrm>
            <a:off x="7095744" y="166420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04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7095744" y="19659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기술 파트너십</a:t>
            </a:r>
            <a:endParaRPr lang="en-US" sz="1300" dirty="0"/>
          </a:p>
        </p:txBody>
      </p:sp>
      <p:sp>
        <p:nvSpPr>
          <p:cNvPr id="52" name="Shape 50"/>
          <p:cNvSpPr/>
          <p:nvPr/>
        </p:nvSpPr>
        <p:spPr>
          <a:xfrm>
            <a:off x="7095744" y="233172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53" name="Text 51"/>
          <p:cNvSpPr/>
          <p:nvPr/>
        </p:nvSpPr>
        <p:spPr>
          <a:xfrm>
            <a:off x="7095744" y="2423160"/>
            <a:ext cx="1828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필요한 만큼만 지원받으세요. 상황에 맞는 유연한 개발 서비스를 제공합니다.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7077456" y="3611880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7077456" y="3611880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기능 추가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7077456" y="3904488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077456" y="3904488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유지보수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7077456" y="4197096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7077456" y="4197096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API 연동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7077456" y="4489704"/>
            <a:ext cx="187452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077456" y="4489704"/>
            <a:ext cx="1874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성능 최적화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657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Why SolveLab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검증된 역량과 체계적인 프로세스로 프로젝트 성공을 보장합니다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2057400" cy="256032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600200"/>
            <a:ext cx="2057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50+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457200" y="2377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완료 프로젝트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097280" y="2788920"/>
            <a:ext cx="777240" cy="18288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9" name="Text 7"/>
          <p:cNvSpPr/>
          <p:nvPr/>
        </p:nvSpPr>
        <p:spPr>
          <a:xfrm>
            <a:off x="594360" y="2926080"/>
            <a:ext cx="17830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다양한 산업군의 프로젝트를 성공적으로 완수했습니다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2633472" y="1371600"/>
            <a:ext cx="2057400" cy="256032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633472" y="1600200"/>
            <a:ext cx="2057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10+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2633472" y="2377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산업 도메인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273552" y="2788920"/>
            <a:ext cx="777240" cy="18288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14" name="Text 12"/>
          <p:cNvSpPr/>
          <p:nvPr/>
        </p:nvSpPr>
        <p:spPr>
          <a:xfrm>
            <a:off x="2770632" y="2926080"/>
            <a:ext cx="17830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AI, 커머스, ESG, 법률 등 폭넓은 도메인 경험을 보유합니다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809744" y="1371600"/>
            <a:ext cx="2057400" cy="256032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809744" y="1600200"/>
            <a:ext cx="2057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6</a:t>
            </a:r>
            <a:endParaRPr lang="en-US" sz="4400" dirty="0"/>
          </a:p>
        </p:txBody>
      </p:sp>
      <p:sp>
        <p:nvSpPr>
          <p:cNvPr id="17" name="Text 15"/>
          <p:cNvSpPr/>
          <p:nvPr/>
        </p:nvSpPr>
        <p:spPr>
          <a:xfrm>
            <a:off x="4809744" y="2377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단계 프로세스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5449824" y="2788920"/>
            <a:ext cx="777240" cy="18288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19" name="Text 17"/>
          <p:cNvSpPr/>
          <p:nvPr/>
        </p:nvSpPr>
        <p:spPr>
          <a:xfrm>
            <a:off x="4946904" y="2926080"/>
            <a:ext cx="17830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체계적인 개발 방법론으로 일관된 품질을 보장합니다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986016" y="1371600"/>
            <a:ext cx="2057400" cy="256032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86016" y="1600200"/>
            <a:ext cx="2057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4</a:t>
            </a:r>
            <a:endParaRPr lang="en-US" sz="4400" dirty="0"/>
          </a:p>
        </p:txBody>
      </p:sp>
      <p:sp>
        <p:nvSpPr>
          <p:cNvPr id="22" name="Text 20"/>
          <p:cNvSpPr/>
          <p:nvPr/>
        </p:nvSpPr>
        <p:spPr>
          <a:xfrm>
            <a:off x="6986016" y="2377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핵심 서비스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7626096" y="2788920"/>
            <a:ext cx="777240" cy="18288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24" name="Text 22"/>
          <p:cNvSpPr/>
          <p:nvPr/>
        </p:nvSpPr>
        <p:spPr>
          <a:xfrm>
            <a:off x="7123176" y="2926080"/>
            <a:ext cx="17830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MVP부터 유지보수까지 End-to-End 서비스를 제공합니다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457200" y="4206240"/>
            <a:ext cx="8229600" cy="64008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57200" y="420624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CBD5E1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탄탄한 기술력과 효율적인 개발로 비즈니스 문제를 해결하고 실질적인 가치를 만들어냅니다.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6576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프로젝트 진행 방식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체계적인 6단계 프로세스로 완성도 높은 결과물을 제공합니다</a:t>
            </a:r>
            <a:endParaRPr lang="en-US" sz="1200" dirty="0"/>
          </a:p>
        </p:txBody>
      </p:sp>
      <p:pic>
        <p:nvPicPr>
          <p:cNvPr id="5" name="Image 0" descr="/mnt/user-data/uploads/1.webp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80160"/>
            <a:ext cx="3017520" cy="36118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0" y="12801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767328" y="13716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01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3767328" y="16459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Discover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3767328" y="19659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0" name="Text 7"/>
          <p:cNvSpPr/>
          <p:nvPr/>
        </p:nvSpPr>
        <p:spPr>
          <a:xfrm>
            <a:off x="3767328" y="20574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비즈니스 목표 이해 및 핵심 가치 도출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3767328" y="26517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요구사항 정의서</a:t>
            </a:r>
            <a:endParaRPr lang="en-US" sz="800" dirty="0"/>
          </a:p>
        </p:txBody>
      </p:sp>
      <p:sp>
        <p:nvSpPr>
          <p:cNvPr id="12" name="Shape 9"/>
          <p:cNvSpPr/>
          <p:nvPr/>
        </p:nvSpPr>
        <p:spPr>
          <a:xfrm>
            <a:off x="5486400" y="12801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596128" y="13716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02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5596128" y="16459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Define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5596128" y="19659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6" name="Text 13"/>
          <p:cNvSpPr/>
          <p:nvPr/>
        </p:nvSpPr>
        <p:spPr>
          <a:xfrm>
            <a:off x="5596128" y="20574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서비스 구조 설계 및 개발 범위 확정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596128" y="26517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WBS, 정보구조도</a:t>
            </a:r>
            <a:endParaRPr lang="en-US" sz="800" dirty="0"/>
          </a:p>
        </p:txBody>
      </p:sp>
      <p:sp>
        <p:nvSpPr>
          <p:cNvPr id="18" name="Shape 15"/>
          <p:cNvSpPr/>
          <p:nvPr/>
        </p:nvSpPr>
        <p:spPr>
          <a:xfrm>
            <a:off x="7315200" y="12801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424928" y="13716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03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7424928" y="16459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Design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7424928" y="19659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22" name="Text 19"/>
          <p:cNvSpPr/>
          <p:nvPr/>
        </p:nvSpPr>
        <p:spPr>
          <a:xfrm>
            <a:off x="7424928" y="20574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UX/UI 설계 및 프로토타입 검증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7424928" y="26517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디자인 시안</a:t>
            </a:r>
            <a:endParaRPr lang="en-US" sz="800" dirty="0"/>
          </a:p>
        </p:txBody>
      </p:sp>
      <p:sp>
        <p:nvSpPr>
          <p:cNvPr id="24" name="Shape 21"/>
          <p:cNvSpPr/>
          <p:nvPr/>
        </p:nvSpPr>
        <p:spPr>
          <a:xfrm>
            <a:off x="3657600" y="31089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3767328" y="32004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04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3767328" y="34747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Build</a:t>
            </a:r>
            <a:endParaRPr lang="en-US" sz="1400" dirty="0"/>
          </a:p>
        </p:txBody>
      </p:sp>
      <p:sp>
        <p:nvSpPr>
          <p:cNvPr id="27" name="Shape 24"/>
          <p:cNvSpPr/>
          <p:nvPr/>
        </p:nvSpPr>
        <p:spPr>
          <a:xfrm>
            <a:off x="3767328" y="37947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28" name="Text 25"/>
          <p:cNvSpPr/>
          <p:nvPr/>
        </p:nvSpPr>
        <p:spPr>
          <a:xfrm>
            <a:off x="3767328" y="38862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프론트엔드/백엔드 개발 및 테스트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3767328" y="44805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소스코드, API 문서</a:t>
            </a:r>
            <a:endParaRPr lang="en-US" sz="800" dirty="0"/>
          </a:p>
        </p:txBody>
      </p:sp>
      <p:sp>
        <p:nvSpPr>
          <p:cNvPr id="30" name="Shape 27"/>
          <p:cNvSpPr/>
          <p:nvPr/>
        </p:nvSpPr>
        <p:spPr>
          <a:xfrm>
            <a:off x="5486400" y="31089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5596128" y="32004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05</a:t>
            </a:r>
            <a:endParaRPr lang="en-US" sz="1100" dirty="0"/>
          </a:p>
        </p:txBody>
      </p:sp>
      <p:sp>
        <p:nvSpPr>
          <p:cNvPr id="32" name="Text 29"/>
          <p:cNvSpPr/>
          <p:nvPr/>
        </p:nvSpPr>
        <p:spPr>
          <a:xfrm>
            <a:off x="5596128" y="34747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Launch</a:t>
            </a:r>
            <a:endParaRPr lang="en-US" sz="1400" dirty="0"/>
          </a:p>
        </p:txBody>
      </p:sp>
      <p:sp>
        <p:nvSpPr>
          <p:cNvPr id="33" name="Shape 30"/>
          <p:cNvSpPr/>
          <p:nvPr/>
        </p:nvSpPr>
        <p:spPr>
          <a:xfrm>
            <a:off x="5596128" y="37947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34" name="Text 31"/>
          <p:cNvSpPr/>
          <p:nvPr/>
        </p:nvSpPr>
        <p:spPr>
          <a:xfrm>
            <a:off x="5596128" y="38862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인프라 배포 및 모니터링 구축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5596128" y="44805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운영 매뉴얼</a:t>
            </a:r>
            <a:endParaRPr lang="en-US" sz="800" dirty="0"/>
          </a:p>
        </p:txBody>
      </p:sp>
      <p:sp>
        <p:nvSpPr>
          <p:cNvPr id="36" name="Shape 33"/>
          <p:cNvSpPr/>
          <p:nvPr/>
        </p:nvSpPr>
        <p:spPr>
          <a:xfrm>
            <a:off x="7315200" y="3108960"/>
            <a:ext cx="17373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7424928" y="320040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06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7424928" y="3474720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Grow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7424928" y="3794760"/>
            <a:ext cx="4572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40" name="Text 37"/>
          <p:cNvSpPr/>
          <p:nvPr/>
        </p:nvSpPr>
        <p:spPr>
          <a:xfrm>
            <a:off x="7424928" y="38862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데이터 분석 기반 서비스 고도화</a:t>
            </a:r>
            <a:endParaRPr lang="en-US" sz="900" dirty="0"/>
          </a:p>
        </p:txBody>
      </p:sp>
      <p:sp>
        <p:nvSpPr>
          <p:cNvPr id="41" name="Text 38"/>
          <p:cNvSpPr/>
          <p:nvPr/>
        </p:nvSpPr>
        <p:spPr>
          <a:xfrm>
            <a:off x="7424928" y="4480560"/>
            <a:ext cx="1508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개선 제안서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2004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기술 역량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풀스택 개발과 10개 이상의 산업 도메인 경험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143000"/>
            <a:ext cx="2057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14300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7" name="Text 5"/>
          <p:cNvSpPr/>
          <p:nvPr/>
        </p:nvSpPr>
        <p:spPr>
          <a:xfrm>
            <a:off x="566928" y="12801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Frontend &amp; Mobile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548640" y="16459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16459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React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548640" y="192024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8640" y="192024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Next.js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48640" y="219456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640" y="219456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TypeScript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48640" y="246888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246888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Flutter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48640" y="274320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274320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React Native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48640" y="30175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8640" y="30175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Tailwind CSS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651760" y="1143000"/>
            <a:ext cx="2057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2651760" y="114300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22" name="Text 20"/>
          <p:cNvSpPr/>
          <p:nvPr/>
        </p:nvSpPr>
        <p:spPr>
          <a:xfrm>
            <a:off x="2761488" y="12801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Backend &amp; Cloud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2743200" y="16459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43200" y="16459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Node.js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2743200" y="192024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2743200" y="192024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NestJS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2743200" y="219456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43200" y="219456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Spring Boot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2743200" y="246888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2743200" y="246888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Python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2743200" y="274320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743200" y="274320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AWS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2743200" y="30175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2743200" y="30175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Docker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4846320" y="1143000"/>
            <a:ext cx="2057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846320" y="114300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37" name="Text 35"/>
          <p:cNvSpPr/>
          <p:nvPr/>
        </p:nvSpPr>
        <p:spPr>
          <a:xfrm>
            <a:off x="4956048" y="12801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Data &amp; AI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4937760" y="16459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937760" y="16459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PostgreSQL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937760" y="192024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937760" y="192024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Redis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4937760" y="219456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937760" y="219456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Elasticsearch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4937760" y="246888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937760" y="246888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OpenAI API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937760" y="274320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937760" y="274320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LangChain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4937760" y="30175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937760" y="30175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RAG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7040880" y="1143000"/>
            <a:ext cx="2057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7040880" y="1143000"/>
            <a:ext cx="2057400" cy="36576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52" name="Text 50"/>
          <p:cNvSpPr/>
          <p:nvPr/>
        </p:nvSpPr>
        <p:spPr>
          <a:xfrm>
            <a:off x="7150608" y="128016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Automation &amp; BI</a:t>
            </a:r>
            <a:endParaRPr lang="en-US" sz="1100" dirty="0"/>
          </a:p>
        </p:txBody>
      </p:sp>
      <p:sp>
        <p:nvSpPr>
          <p:cNvPr id="53" name="Shape 51"/>
          <p:cNvSpPr/>
          <p:nvPr/>
        </p:nvSpPr>
        <p:spPr>
          <a:xfrm>
            <a:off x="7132320" y="16459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7132320" y="16459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Make</a:t>
            </a:r>
            <a:endParaRPr lang="en-US" sz="900" dirty="0"/>
          </a:p>
        </p:txBody>
      </p:sp>
      <p:sp>
        <p:nvSpPr>
          <p:cNvPr id="55" name="Shape 53"/>
          <p:cNvSpPr/>
          <p:nvPr/>
        </p:nvSpPr>
        <p:spPr>
          <a:xfrm>
            <a:off x="7132320" y="192024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7132320" y="192024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n8n</a:t>
            </a:r>
            <a:endParaRPr lang="en-US" sz="900" dirty="0"/>
          </a:p>
        </p:txBody>
      </p:sp>
      <p:sp>
        <p:nvSpPr>
          <p:cNvPr id="57" name="Shape 55"/>
          <p:cNvSpPr/>
          <p:nvPr/>
        </p:nvSpPr>
        <p:spPr>
          <a:xfrm>
            <a:off x="7132320" y="219456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7132320" y="219456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Zapier</a:t>
            </a:r>
            <a:endParaRPr lang="en-US" sz="900" dirty="0"/>
          </a:p>
        </p:txBody>
      </p:sp>
      <p:sp>
        <p:nvSpPr>
          <p:cNvPr id="59" name="Shape 57"/>
          <p:cNvSpPr/>
          <p:nvPr/>
        </p:nvSpPr>
        <p:spPr>
          <a:xfrm>
            <a:off x="7132320" y="246888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7132320" y="246888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Google Apps Script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7132320" y="274320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7132320" y="274320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PowerBI</a:t>
            </a:r>
            <a:endParaRPr lang="en-US" sz="900" dirty="0"/>
          </a:p>
        </p:txBody>
      </p:sp>
      <p:sp>
        <p:nvSpPr>
          <p:cNvPr id="63" name="Shape 61"/>
          <p:cNvSpPr/>
          <p:nvPr/>
        </p:nvSpPr>
        <p:spPr>
          <a:xfrm>
            <a:off x="7132320" y="3017520"/>
            <a:ext cx="1874520" cy="237744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7132320" y="301752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Redash</a:t>
            </a:r>
            <a:endParaRPr lang="en-US" sz="900" dirty="0"/>
          </a:p>
        </p:txBody>
      </p:sp>
      <p:sp>
        <p:nvSpPr>
          <p:cNvPr id="65" name="Shape 63"/>
          <p:cNvSpPr/>
          <p:nvPr/>
        </p:nvSpPr>
        <p:spPr>
          <a:xfrm>
            <a:off x="457200" y="3566160"/>
            <a:ext cx="8229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640080" y="370332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Industry Experience</a:t>
            </a:r>
            <a:endParaRPr lang="en-US" sz="1200" dirty="0"/>
          </a:p>
        </p:txBody>
      </p:sp>
      <p:sp>
        <p:nvSpPr>
          <p:cNvPr id="67" name="Text 65"/>
          <p:cNvSpPr/>
          <p:nvPr/>
        </p:nvSpPr>
        <p:spPr>
          <a:xfrm>
            <a:off x="640080" y="3977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다양한 산업 분야의 프로젝트 경험을 바탕으로 비즈니스에 최적화된 솔루션을 제공합니다.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4023360" y="374904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023360" y="374904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· Computer Vision</a:t>
            </a:r>
            <a:endParaRPr lang="en-US" sz="700" dirty="0"/>
          </a:p>
        </p:txBody>
      </p:sp>
      <p:sp>
        <p:nvSpPr>
          <p:cNvPr id="70" name="Shape 68"/>
          <p:cNvSpPr/>
          <p:nvPr/>
        </p:nvSpPr>
        <p:spPr>
          <a:xfrm>
            <a:off x="5212080" y="374904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212080" y="374904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E-Commerce</a:t>
            </a:r>
            <a:endParaRPr lang="en-US" sz="700" dirty="0"/>
          </a:p>
        </p:txBody>
      </p:sp>
      <p:sp>
        <p:nvSpPr>
          <p:cNvPr id="72" name="Shape 70"/>
          <p:cNvSpPr/>
          <p:nvPr/>
        </p:nvSpPr>
        <p:spPr>
          <a:xfrm>
            <a:off x="6400800" y="374904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6400800" y="374904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ESG</a:t>
            </a:r>
            <a:endParaRPr lang="en-US" sz="700" dirty="0"/>
          </a:p>
        </p:txBody>
      </p:sp>
      <p:sp>
        <p:nvSpPr>
          <p:cNvPr id="74" name="Shape 72"/>
          <p:cNvSpPr/>
          <p:nvPr/>
        </p:nvSpPr>
        <p:spPr>
          <a:xfrm>
            <a:off x="7589520" y="374904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7589520" y="374904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SaaS Platform</a:t>
            </a:r>
            <a:endParaRPr lang="en-US" sz="700" dirty="0"/>
          </a:p>
        </p:txBody>
      </p:sp>
      <p:sp>
        <p:nvSpPr>
          <p:cNvPr id="76" name="Shape 74"/>
          <p:cNvSpPr/>
          <p:nvPr/>
        </p:nvSpPr>
        <p:spPr>
          <a:xfrm>
            <a:off x="4023360" y="425196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4023360" y="425196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Legal Tech</a:t>
            </a:r>
            <a:endParaRPr lang="en-US" sz="700" dirty="0"/>
          </a:p>
        </p:txBody>
      </p:sp>
      <p:sp>
        <p:nvSpPr>
          <p:cNvPr id="78" name="Shape 76"/>
          <p:cNvSpPr/>
          <p:nvPr/>
        </p:nvSpPr>
        <p:spPr>
          <a:xfrm>
            <a:off x="5212080" y="425196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212080" y="425196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HR Tech</a:t>
            </a:r>
            <a:endParaRPr lang="en-US" sz="700" dirty="0"/>
          </a:p>
        </p:txBody>
      </p:sp>
      <p:sp>
        <p:nvSpPr>
          <p:cNvPr id="80" name="Shape 78"/>
          <p:cNvSpPr/>
          <p:nvPr/>
        </p:nvSpPr>
        <p:spPr>
          <a:xfrm>
            <a:off x="6400800" y="425196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6400800" y="425196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Process Automation</a:t>
            </a:r>
            <a:endParaRPr lang="en-US" sz="700" dirty="0"/>
          </a:p>
        </p:txBody>
      </p:sp>
      <p:sp>
        <p:nvSpPr>
          <p:cNvPr id="82" name="Shape 80"/>
          <p:cNvSpPr/>
          <p:nvPr/>
        </p:nvSpPr>
        <p:spPr>
          <a:xfrm>
            <a:off x="7589520" y="4251960"/>
            <a:ext cx="1097280" cy="365760"/>
          </a:xfrm>
          <a:prstGeom prst="rect">
            <a:avLst/>
          </a:prstGeom>
          <a:solidFill>
            <a:srgbClr val="F8FAFC"/>
          </a:solidFill>
          <a:ln w="9525">
            <a:solidFill>
              <a:srgbClr val="0284C7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7589520" y="4251960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Data Pipeline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Shape 1"/>
          <p:cNvSpPr/>
          <p:nvPr/>
        </p:nvSpPr>
        <p:spPr>
          <a:xfrm>
            <a:off x="457200" y="365760"/>
            <a:ext cx="4114800" cy="457200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4" name="Image 0" descr="/mnt/user-data/uploads/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411480"/>
            <a:ext cx="4023360" cy="44805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754880" y="36576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Mr.Mention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4754880" y="8686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장기 숙박 플랫폼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754880" y="1280160"/>
            <a:ext cx="914400" cy="18288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8" name="Text 5"/>
          <p:cNvSpPr/>
          <p:nvPr/>
        </p:nvSpPr>
        <p:spPr>
          <a:xfrm>
            <a:off x="4754880" y="1417320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Challenge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4754880" y="1645920"/>
            <a:ext cx="402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제주도 한달살기 등 복잡한 조건 검색과 대용량 숙소 데이터의 신속한 조회 성능 확보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754880" y="2167128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Solution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4754880" y="2395728"/>
            <a:ext cx="402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Elasticsearch 기반 검색 엔진 도입으로 쿼리 속도 최적화 및 사용자 행동 분석 기반 UX 설계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754880" y="2916936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Implementation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754880" y="3145536"/>
            <a:ext cx="402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통합 Admin과 Metabase 연동으로 실시간 예약 현황 모니터링 시스템 구축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4754880" y="3666744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Result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754880" y="3895344"/>
            <a:ext cx="402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검색 대기 시간 80% 단축, 예약 전환율 향상으로 플랫폼 운영 효율성 극대화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754880" y="4480560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Tech Stack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4754880" y="4709160"/>
            <a:ext cx="804672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54880" y="4709160"/>
            <a:ext cx="8046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Spring Boot</a:t>
            </a:r>
            <a:endParaRPr lang="en-US" sz="700" dirty="0"/>
          </a:p>
        </p:txBody>
      </p:sp>
      <p:sp>
        <p:nvSpPr>
          <p:cNvPr id="19" name="Shape 16"/>
          <p:cNvSpPr/>
          <p:nvPr/>
        </p:nvSpPr>
        <p:spPr>
          <a:xfrm>
            <a:off x="5623560" y="4709160"/>
            <a:ext cx="804672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623560" y="4709160"/>
            <a:ext cx="8046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Elasticsearch</a:t>
            </a:r>
            <a:endParaRPr lang="en-US" sz="700" dirty="0"/>
          </a:p>
        </p:txBody>
      </p:sp>
      <p:sp>
        <p:nvSpPr>
          <p:cNvPr id="21" name="Shape 18"/>
          <p:cNvSpPr/>
          <p:nvPr/>
        </p:nvSpPr>
        <p:spPr>
          <a:xfrm>
            <a:off x="6492240" y="4709160"/>
            <a:ext cx="804672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92240" y="4709160"/>
            <a:ext cx="8046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PostgreSQL</a:t>
            </a:r>
            <a:endParaRPr lang="en-US" sz="700" dirty="0"/>
          </a:p>
        </p:txBody>
      </p:sp>
      <p:sp>
        <p:nvSpPr>
          <p:cNvPr id="23" name="Shape 20"/>
          <p:cNvSpPr/>
          <p:nvPr/>
        </p:nvSpPr>
        <p:spPr>
          <a:xfrm>
            <a:off x="7360920" y="4709160"/>
            <a:ext cx="804672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360920" y="4709160"/>
            <a:ext cx="8046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Metabase</a:t>
            </a:r>
            <a:endParaRPr lang="en-US" sz="700" dirty="0"/>
          </a:p>
        </p:txBody>
      </p:sp>
      <p:sp>
        <p:nvSpPr>
          <p:cNvPr id="25" name="Shape 22"/>
          <p:cNvSpPr/>
          <p:nvPr/>
        </p:nvSpPr>
        <p:spPr>
          <a:xfrm>
            <a:off x="8229600" y="4709160"/>
            <a:ext cx="804672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229600" y="4709160"/>
            <a:ext cx="8046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AWS ECS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65760"/>
            <a:ext cx="4572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AI 기반 명품 감정 플랫폼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실시간 정가품 판별 시스템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188720"/>
            <a:ext cx="731520" cy="13716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371600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Challenge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457200" y="1591056"/>
            <a:ext cx="42062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BD5E1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오프라인 감정의 시공간적 제약과 가품 문제로 인한 시장 신뢰도 저하 해결 필요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57200" y="2176272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Solution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57200" y="2395728"/>
            <a:ext cx="42062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BD5E1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이미지 분석 AI 엔진으로 진품 확률을 정량화된 점수로 산출, 보안 클라우드 파이프라인 구축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2980944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Implementation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57200" y="3200400"/>
            <a:ext cx="42062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BD5E1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React 기반 실시간 분석 리포트 UI, AWS S3 연동 카메라 인터페이스 및 통계 대시보드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57200" y="3785616"/>
            <a:ext cx="1371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Result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57200" y="4005072"/>
            <a:ext cx="42062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BD5E1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감정 대기 시간 단축으로 거래 신뢰도 확보, 데이터 기반 운영 체계로 비즈니스 확장성 극대화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57200" y="461772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Tech Stack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4800600"/>
            <a:ext cx="804672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7200" y="4800600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Spring Boot</a:t>
            </a:r>
            <a:endParaRPr lang="en-US" sz="700" dirty="0"/>
          </a:p>
        </p:txBody>
      </p:sp>
      <p:sp>
        <p:nvSpPr>
          <p:cNvPr id="17" name="Shape 15"/>
          <p:cNvSpPr/>
          <p:nvPr/>
        </p:nvSpPr>
        <p:spPr>
          <a:xfrm>
            <a:off x="1325880" y="4800600"/>
            <a:ext cx="804672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325880" y="4800600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Elasticsearch</a:t>
            </a:r>
            <a:endParaRPr lang="en-US" sz="700" dirty="0"/>
          </a:p>
        </p:txBody>
      </p:sp>
      <p:sp>
        <p:nvSpPr>
          <p:cNvPr id="19" name="Shape 17"/>
          <p:cNvSpPr/>
          <p:nvPr/>
        </p:nvSpPr>
        <p:spPr>
          <a:xfrm>
            <a:off x="2194560" y="4800600"/>
            <a:ext cx="804672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194560" y="4800600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PostgreSQL</a:t>
            </a:r>
            <a:endParaRPr lang="en-US" sz="700" dirty="0"/>
          </a:p>
        </p:txBody>
      </p:sp>
      <p:sp>
        <p:nvSpPr>
          <p:cNvPr id="21" name="Shape 19"/>
          <p:cNvSpPr/>
          <p:nvPr/>
        </p:nvSpPr>
        <p:spPr>
          <a:xfrm>
            <a:off x="3063240" y="4800600"/>
            <a:ext cx="804672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063240" y="4800600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Metabase</a:t>
            </a:r>
            <a:endParaRPr lang="en-US" sz="700" dirty="0"/>
          </a:p>
        </p:txBody>
      </p:sp>
      <p:sp>
        <p:nvSpPr>
          <p:cNvPr id="23" name="Shape 21"/>
          <p:cNvSpPr/>
          <p:nvPr/>
        </p:nvSpPr>
        <p:spPr>
          <a:xfrm>
            <a:off x="3931920" y="4800600"/>
            <a:ext cx="804672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931920" y="4800600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AWS ECS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4846320" y="320040"/>
            <a:ext cx="4023360" cy="4480560"/>
          </a:xfrm>
          <a:prstGeom prst="rect">
            <a:avLst/>
          </a:prstGeom>
          <a:solidFill>
            <a:srgbClr val="334155"/>
          </a:solidFill>
          <a:ln/>
        </p:spPr>
      </p:sp>
      <p:pic>
        <p:nvPicPr>
          <p:cNvPr id="26" name="Image 0" descr="/mnt/user-data/uploads/3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92040" y="365760"/>
            <a:ext cx="393192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2004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ESG 탄소 배출량 산정 시스템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기업 ESG 경영 공시 대응 솔루션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097280"/>
            <a:ext cx="402336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097280"/>
            <a:ext cx="36576" cy="777240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7" name="Text 5"/>
          <p:cNvSpPr/>
          <p:nvPr/>
        </p:nvSpPr>
        <p:spPr>
          <a:xfrm>
            <a:off x="594360" y="1188720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Challenge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594360" y="1417320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ESG 경영 공시 의무화 대응을 위한 신뢰성 있는 데이터 확보 시급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4663440" y="1097280"/>
            <a:ext cx="402336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663440" y="1097280"/>
            <a:ext cx="36576" cy="777240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1" name="Text 9"/>
          <p:cNvSpPr/>
          <p:nvPr/>
        </p:nvSpPr>
        <p:spPr>
          <a:xfrm>
            <a:off x="4800600" y="1188720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Solution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800600" y="1417320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탄소 배출량 산정 엔진 및 감축 전략 관리 프로세스 시스템화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457200" y="1965960"/>
            <a:ext cx="402336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" y="1965960"/>
            <a:ext cx="36576" cy="777240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5" name="Text 13"/>
          <p:cNvSpPr/>
          <p:nvPr/>
        </p:nvSpPr>
        <p:spPr>
          <a:xfrm>
            <a:off x="594360" y="2057400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Implementation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94360" y="2286000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Scope 1·2·3 계산 엔진, 감축 시뮬레이션, 대외 보고용 PDF 리포팅 자동화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4663440" y="1965960"/>
            <a:ext cx="402336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663440" y="1965960"/>
            <a:ext cx="36576" cy="777240"/>
          </a:xfrm>
          <a:prstGeom prst="rect">
            <a:avLst/>
          </a:prstGeom>
          <a:solidFill>
            <a:srgbClr val="0284C7"/>
          </a:solidFill>
          <a:ln/>
        </p:spPr>
      </p:sp>
      <p:sp>
        <p:nvSpPr>
          <p:cNvPr id="19" name="Text 17"/>
          <p:cNvSpPr/>
          <p:nvPr/>
        </p:nvSpPr>
        <p:spPr>
          <a:xfrm>
            <a:off x="4800600" y="2057400"/>
            <a:ext cx="10972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Result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800600" y="2286000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6개월 내 최종 아웃풋 도출, 데이터 신뢰성 확보로 즉시 공시 활용 가능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57200" y="2880360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E293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Tech Stack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57200" y="3108960"/>
            <a:ext cx="8229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57200" y="3108960"/>
            <a:ext cx="822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Next.js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1371600" y="3108960"/>
            <a:ext cx="8229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371600" y="3108960"/>
            <a:ext cx="822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Spring Boot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2286000" y="3108960"/>
            <a:ext cx="822960" cy="256032"/>
          </a:xfrm>
          <a:prstGeom prst="rect">
            <a:avLst/>
          </a:prstGeom>
          <a:solidFill>
            <a:srgbClr val="F8FAFC"/>
          </a:solidFill>
          <a:ln w="6350">
            <a:solidFill>
              <a:srgbClr val="0284C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286000" y="3108960"/>
            <a:ext cx="822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0284C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MySQL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457200" y="3520440"/>
            <a:ext cx="8229600" cy="146304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29" name="Image 0" descr="/mnt/user-data/uploads/4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3566160"/>
            <a:ext cx="813816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3" name="Shape 1"/>
          <p:cNvSpPr/>
          <p:nvPr/>
        </p:nvSpPr>
        <p:spPr>
          <a:xfrm>
            <a:off x="457200" y="320040"/>
            <a:ext cx="4023360" cy="4480560"/>
          </a:xfrm>
          <a:prstGeom prst="rect">
            <a:avLst/>
          </a:prstGeom>
          <a:solidFill>
            <a:srgbClr val="334155"/>
          </a:solidFill>
          <a:ln/>
        </p:spPr>
      </p:sp>
      <p:pic>
        <p:nvPicPr>
          <p:cNvPr id="4" name="Image 0" descr="/mnt/user-data/uploads/5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365760"/>
            <a:ext cx="3931920" cy="43891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754880" y="36576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특허법률사무소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754880" y="77724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EA5E9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성과관리 인트라넷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754880" y="1188720"/>
            <a:ext cx="731520" cy="13716"/>
          </a:xfrm>
          <a:prstGeom prst="rect">
            <a:avLst/>
          </a:prstGeom>
          <a:solidFill>
            <a:srgbClr val="0EA5E9"/>
          </a:solidFill>
          <a:ln/>
        </p:spPr>
      </p:sp>
      <p:sp>
        <p:nvSpPr>
          <p:cNvPr id="8" name="Text 5"/>
          <p:cNvSpPr/>
          <p:nvPr/>
        </p:nvSpPr>
        <p:spPr>
          <a:xfrm>
            <a:off x="4754880" y="1325880"/>
            <a:ext cx="40233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PostgreSQL DB 튜닝과 인덱싱 최적화로 대용량 사건 데이터를 처리하여 법률 전문가들의 업무 효율성을 제고하고 조직의 투명한 운영을 지원하는 디지털 전환을 실현했습니다.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4754880" y="2194560"/>
            <a:ext cx="1920240" cy="82296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64608" y="2304288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성과관리 엔진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864608" y="2633472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연차·직급·기여도 실시간 계산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6812280" y="2194560"/>
            <a:ext cx="1920240" cy="82296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922008" y="2304288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인센티브 정산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6922008" y="2633472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투명하고 공정한 자동 보상 산출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4754880" y="3154680"/>
            <a:ext cx="1920240" cy="82296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64608" y="3264408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권한/보안 관리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864608" y="3593592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직급별 데이터 접근 제어 및 로그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6812280" y="3154680"/>
            <a:ext cx="1920240" cy="822960"/>
          </a:xfrm>
          <a:prstGeom prst="rect">
            <a:avLst/>
          </a:prstGeom>
          <a:solidFill>
            <a:srgbClr val="FFFFFF">
              <a:alpha val="8000"/>
            </a:srgbClr>
          </a:solidFill>
          <a:ln w="6350">
            <a:solidFill>
              <a:srgbClr val="47556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22008" y="3264408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통계 리포트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6922008" y="3593592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조직 현황 대시보드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754880" y="420624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Tech Stack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4754880" y="4434840"/>
            <a:ext cx="868680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754880" y="4434840"/>
            <a:ext cx="868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React</a:t>
            </a:r>
            <a:endParaRPr lang="en-US" sz="800" dirty="0"/>
          </a:p>
        </p:txBody>
      </p:sp>
      <p:sp>
        <p:nvSpPr>
          <p:cNvPr id="24" name="Shape 21"/>
          <p:cNvSpPr/>
          <p:nvPr/>
        </p:nvSpPr>
        <p:spPr>
          <a:xfrm>
            <a:off x="5715000" y="4434840"/>
            <a:ext cx="868680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5715000" y="4434840"/>
            <a:ext cx="868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Node.js</a:t>
            </a:r>
            <a:endParaRPr lang="en-US" sz="800" dirty="0"/>
          </a:p>
        </p:txBody>
      </p:sp>
      <p:sp>
        <p:nvSpPr>
          <p:cNvPr id="26" name="Shape 23"/>
          <p:cNvSpPr/>
          <p:nvPr/>
        </p:nvSpPr>
        <p:spPr>
          <a:xfrm>
            <a:off x="6675120" y="4434840"/>
            <a:ext cx="868680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675120" y="4434840"/>
            <a:ext cx="868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PostgreSQL</a:t>
            </a:r>
            <a:endParaRPr lang="en-US" sz="800" dirty="0"/>
          </a:p>
        </p:txBody>
      </p:sp>
      <p:sp>
        <p:nvSpPr>
          <p:cNvPr id="28" name="Shape 25"/>
          <p:cNvSpPr/>
          <p:nvPr/>
        </p:nvSpPr>
        <p:spPr>
          <a:xfrm>
            <a:off x="7635240" y="4434840"/>
            <a:ext cx="868680" cy="237744"/>
          </a:xfrm>
          <a:prstGeom prst="rect">
            <a:avLst/>
          </a:prstGeom>
          <a:solidFill>
            <a:srgbClr val="FFFFFF">
              <a:alpha val="10000"/>
            </a:srgbClr>
          </a:solidFill>
          <a:ln w="6350">
            <a:solidFill>
              <a:srgbClr val="64748B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7635240" y="4434840"/>
            <a:ext cx="868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Chart.js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SolveLab Company Portfolio</dc:title>
  <dc:subject>PptxGenJS Presentation</dc:subject>
  <dc:creator>SolveLab</dc:creator>
  <cp:lastModifiedBy>SolveLab</cp:lastModifiedBy>
  <cp:revision>1</cp:revision>
  <dcterms:created xsi:type="dcterms:W3CDTF">2026-02-01T12:24:06Z</dcterms:created>
  <dcterms:modified xsi:type="dcterms:W3CDTF">2026-02-01T12:24:06Z</dcterms:modified>
</cp:coreProperties>
</file>